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6" r:id="rId3"/>
    <p:sldId id="287" r:id="rId4"/>
    <p:sldId id="267" r:id="rId5"/>
    <p:sldId id="288" r:id="rId6"/>
    <p:sldId id="289" r:id="rId7"/>
    <p:sldId id="291" r:id="rId8"/>
    <p:sldId id="292" r:id="rId9"/>
    <p:sldId id="293" r:id="rId10"/>
    <p:sldId id="294" r:id="rId11"/>
    <p:sldId id="286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8" autoAdjust="0"/>
    <p:restoredTop sz="94660"/>
  </p:normalViewPr>
  <p:slideViewPr>
    <p:cSldViewPr>
      <p:cViewPr varScale="1">
        <p:scale>
          <a:sx n="69" d="100"/>
          <a:sy n="69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CA2F8-CE8E-47B7-A7DB-A1BC2E3B86F4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A988E-5A21-4F0D-B614-59CB0689E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44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AD649C3-992B-4492-97B0-E6B888F7F6D3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4DCA8C-CD6F-4C31-ACDC-5EFD90D70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649C3-992B-4492-97B0-E6B888F7F6D3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DCA8C-CD6F-4C31-ACDC-5EFD90D70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649C3-992B-4492-97B0-E6B888F7F6D3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DCA8C-CD6F-4C31-ACDC-5EFD90D70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649C3-992B-4492-97B0-E6B888F7F6D3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DCA8C-CD6F-4C31-ACDC-5EFD90D70E8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649C3-992B-4492-97B0-E6B888F7F6D3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DCA8C-CD6F-4C31-ACDC-5EFD90D70E8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649C3-992B-4492-97B0-E6B888F7F6D3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DCA8C-CD6F-4C31-ACDC-5EFD90D70E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649C3-992B-4492-97B0-E6B888F7F6D3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DCA8C-CD6F-4C31-ACDC-5EFD90D70E8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649C3-992B-4492-97B0-E6B888F7F6D3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DCA8C-CD6F-4C31-ACDC-5EFD90D70E8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649C3-992B-4492-97B0-E6B888F7F6D3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DCA8C-CD6F-4C31-ACDC-5EFD90D70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AD649C3-992B-4492-97B0-E6B888F7F6D3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DCA8C-CD6F-4C31-ACDC-5EFD90D70E8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AD649C3-992B-4492-97B0-E6B888F7F6D3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4DCA8C-CD6F-4C31-ACDC-5EFD90D70E8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AD649C3-992B-4492-97B0-E6B888F7F6D3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94DCA8C-CD6F-4C31-ACDC-5EFD90D70E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ACERWC and SRHR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Ayalew Getachew</a:t>
            </a:r>
          </a:p>
          <a:p>
            <a:r>
              <a:rPr lang="en-US" dirty="0" smtClean="0"/>
              <a:t>ACERWC Secretariat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47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en-US" b="1" u="sng" dirty="0" smtClean="0"/>
              <a:t>V. Agenda 2040</a:t>
            </a:r>
          </a:p>
          <a:p>
            <a:pPr algn="just"/>
            <a:r>
              <a:rPr lang="en-US" b="1" dirty="0" smtClean="0"/>
              <a:t>Aspiration </a:t>
            </a:r>
            <a:r>
              <a:rPr lang="en-US" b="1" dirty="0"/>
              <a:t>4: Every child survives and has a healthy childhood. </a:t>
            </a:r>
            <a:r>
              <a:rPr lang="en-US" dirty="0" smtClean="0"/>
              <a:t>By </a:t>
            </a:r>
            <a:r>
              <a:rPr lang="en-US" dirty="0"/>
              <a:t>2020, States </a:t>
            </a:r>
            <a:r>
              <a:rPr lang="en-US" dirty="0" smtClean="0"/>
              <a:t>-should </a:t>
            </a:r>
            <a:r>
              <a:rPr lang="en-US" dirty="0"/>
              <a:t>have ensured universal access to sexual and reproductive health-care services, including family planning, information and education, and the integration of reproductive health into national strategies and </a:t>
            </a:r>
            <a:r>
              <a:rPr lang="en-US" dirty="0" smtClean="0"/>
              <a:t>programmes</a:t>
            </a:r>
          </a:p>
          <a:p>
            <a:pPr algn="just"/>
            <a:r>
              <a:rPr lang="en-US" b="1" u="sng" dirty="0"/>
              <a:t>Aspiration </a:t>
            </a:r>
            <a:r>
              <a:rPr lang="en-US" b="1" u="sng" dirty="0" smtClean="0"/>
              <a:t>6</a:t>
            </a:r>
            <a:r>
              <a:rPr lang="en-US" b="1" dirty="0" smtClean="0"/>
              <a:t>-Every </a:t>
            </a:r>
            <a:r>
              <a:rPr lang="en-US" b="1" dirty="0"/>
              <a:t>child benefits fully from quality </a:t>
            </a:r>
            <a:r>
              <a:rPr lang="en-US" b="1" dirty="0" smtClean="0"/>
              <a:t>education- </a:t>
            </a:r>
            <a:r>
              <a:rPr lang="en-US" dirty="0" smtClean="0"/>
              <a:t>age-appropriate</a:t>
            </a:r>
            <a:r>
              <a:rPr lang="en-US" dirty="0"/>
              <a:t>, informed and evidence-based education on sexuality and reproductive rights at school enable girls and boys to make informed sexual and reproductive choices; </a:t>
            </a:r>
          </a:p>
          <a:p>
            <a:pPr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work of the ACERWC as it relates to SRHR</a:t>
            </a:r>
          </a:p>
        </p:txBody>
      </p:sp>
    </p:spTree>
    <p:extLst>
      <p:ext uri="{BB962C8B-B14F-4D97-AF65-F5344CB8AC3E}">
        <p14:creationId xmlns:p14="http://schemas.microsoft.com/office/powerpoint/2010/main" val="207109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 algn="just">
              <a:buFont typeface="+mj-lt"/>
              <a:buAutoNum type="arabicPeriod"/>
            </a:pPr>
            <a:r>
              <a:rPr lang="en-US" dirty="0" smtClean="0"/>
              <a:t>Submit </a:t>
            </a:r>
            <a:r>
              <a:rPr lang="en-US" dirty="0"/>
              <a:t>Complementary Reports and briefs </a:t>
            </a:r>
            <a:endParaRPr lang="en-US" dirty="0" smtClean="0"/>
          </a:p>
          <a:p>
            <a:pPr marL="624078" indent="-514350" algn="just">
              <a:buFont typeface="+mj-lt"/>
              <a:buAutoNum type="arabicPeriod"/>
            </a:pPr>
            <a:r>
              <a:rPr lang="en-US" dirty="0" smtClean="0"/>
              <a:t>Submit Communications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en-US" dirty="0" smtClean="0"/>
              <a:t>Apply </a:t>
            </a:r>
            <a:r>
              <a:rPr lang="en-US" dirty="0"/>
              <a:t>for an Observer </a:t>
            </a:r>
            <a:r>
              <a:rPr lang="en-US" dirty="0" smtClean="0"/>
              <a:t>Status- table agendas  </a:t>
            </a:r>
            <a:endParaRPr lang="en-US" dirty="0"/>
          </a:p>
          <a:p>
            <a:pPr marL="624078" indent="-514350" algn="just">
              <a:buFont typeface="+mj-lt"/>
              <a:buAutoNum type="arabicPeriod"/>
            </a:pPr>
            <a:r>
              <a:rPr lang="en-US" dirty="0" smtClean="0"/>
              <a:t>Organise </a:t>
            </a:r>
            <a:r>
              <a:rPr lang="en-US" dirty="0"/>
              <a:t>Day of General Discussion with a view to resulting in concrete </a:t>
            </a:r>
            <a:r>
              <a:rPr lang="en-US" dirty="0" smtClean="0"/>
              <a:t>outcomes- towards development of a </a:t>
            </a:r>
            <a:r>
              <a:rPr lang="en-US" b="1" u="sng" dirty="0"/>
              <a:t>G</a:t>
            </a:r>
            <a:r>
              <a:rPr lang="en-US" b="1" u="sng" dirty="0" smtClean="0"/>
              <a:t>eneral comment </a:t>
            </a:r>
            <a:r>
              <a:rPr lang="en-US" dirty="0" smtClean="0"/>
              <a:t>or undertaking continental studies on SRHR including on </a:t>
            </a:r>
            <a:r>
              <a:rPr lang="en-US" b="1" dirty="0" smtClean="0"/>
              <a:t>reviewing the various age limits/requirement for consent for sex and use of contraceptives. </a:t>
            </a:r>
            <a:r>
              <a:rPr lang="en-US" dirty="0" smtClean="0"/>
              <a:t> </a:t>
            </a:r>
            <a:endParaRPr lang="en-US" dirty="0"/>
          </a:p>
          <a:p>
            <a:pPr marL="109728" indent="0" algn="just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09728" indent="0"/>
            <a:r>
              <a:rPr lang="en-US" dirty="0"/>
              <a:t>SOS possible areas of engagement with the </a:t>
            </a:r>
            <a:r>
              <a:rPr lang="en-US" dirty="0" smtClean="0"/>
              <a:t>ACERWC on SRHR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7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ctr"/>
            <a:r>
              <a:rPr lang="en-US" dirty="0" smtClean="0"/>
              <a:t>Thank you!!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95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81228" indent="-571500" algn="just">
              <a:buAutoNum type="romanUcPeriod"/>
            </a:pPr>
            <a:endParaRPr lang="en-US" b="1" dirty="0" smtClean="0"/>
          </a:p>
          <a:p>
            <a:pPr algn="just"/>
            <a:r>
              <a:rPr lang="en-US" dirty="0" smtClean="0"/>
              <a:t>Adopted in 1990 and came into force 1999</a:t>
            </a:r>
          </a:p>
          <a:p>
            <a:pPr algn="just"/>
            <a:r>
              <a:rPr lang="en-US" dirty="0" smtClean="0"/>
              <a:t>Ratified by 48 Countries, 7 remaining (DRC, Morocco, Sahrawi Arab, </a:t>
            </a:r>
            <a:r>
              <a:rPr lang="en-US" dirty="0"/>
              <a:t>Somalia, São Tomé and Príncipe, </a:t>
            </a:r>
            <a:r>
              <a:rPr lang="en-US" dirty="0" smtClean="0"/>
              <a:t>Somalia, South </a:t>
            </a:r>
            <a:r>
              <a:rPr lang="en-US" dirty="0"/>
              <a:t>Sudan and Tunisia). </a:t>
            </a:r>
          </a:p>
          <a:p>
            <a:pPr algn="just"/>
            <a:r>
              <a:rPr lang="en-US" dirty="0" smtClean="0"/>
              <a:t>Four reservations:</a:t>
            </a:r>
          </a:p>
          <a:p>
            <a:pPr marL="624078" indent="-514350" algn="just">
              <a:buAutoNum type="arabicPeriod"/>
            </a:pPr>
            <a:r>
              <a:rPr lang="en-US" dirty="0" smtClean="0"/>
              <a:t>(Botswana (art 2-Defination of the child), </a:t>
            </a:r>
          </a:p>
          <a:p>
            <a:pPr marL="624078" indent="-514350" algn="just">
              <a:buAutoNum type="arabicPeriod"/>
            </a:pPr>
            <a:r>
              <a:rPr lang="en-US" dirty="0" smtClean="0"/>
              <a:t>Egypt (art 24-adoption, art 30- children of imprisoned, art 44 and 45 communications and investigation),</a:t>
            </a:r>
          </a:p>
          <a:p>
            <a:pPr marL="624078" indent="-514350" algn="just">
              <a:buAutoNum type="arabicPeriod"/>
            </a:pPr>
            <a:r>
              <a:rPr lang="en-US" dirty="0" smtClean="0"/>
              <a:t>Mauritania (art 9 freedom of conscience and religion),</a:t>
            </a:r>
          </a:p>
          <a:p>
            <a:pPr marL="624078" indent="-514350" algn="just">
              <a:buAutoNum type="arabicPeriod"/>
            </a:pPr>
            <a:r>
              <a:rPr lang="en-US" dirty="0" smtClean="0"/>
              <a:t>Sudan (Art 11 </a:t>
            </a:r>
            <a:r>
              <a:rPr lang="en-US" dirty="0"/>
              <a:t>(6) – Education of children who become pregnant before completing their education; art 10 Protection of </a:t>
            </a:r>
            <a:r>
              <a:rPr lang="en-US" dirty="0" smtClean="0"/>
              <a:t>privacy, and 21(2) – Child marriage </a:t>
            </a:r>
            <a:r>
              <a:rPr lang="en-US" dirty="0"/>
              <a:t>and betrothal of girls and </a:t>
            </a:r>
            <a:r>
              <a:rPr lang="en-US" dirty="0" smtClean="0"/>
              <a:t>boys) </a:t>
            </a:r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marL="109728" indent="0" algn="just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African Children’s Charter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41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b="1" dirty="0" smtClean="0"/>
              <a:t>Relevant provisions of the Charter on SRHR</a:t>
            </a:r>
          </a:p>
          <a:p>
            <a:pPr marL="681228" indent="-571500" algn="just">
              <a:buAutoNum type="romanLcPeriod"/>
            </a:pPr>
            <a:r>
              <a:rPr lang="en-US" dirty="0" smtClean="0"/>
              <a:t>Art 2-definition of the child (child marriage and other services which should be availed to children)</a:t>
            </a:r>
          </a:p>
          <a:p>
            <a:pPr marL="681228" indent="-571500" algn="just">
              <a:buAutoNum type="romanLcPeriod"/>
            </a:pPr>
            <a:r>
              <a:rPr lang="en-US" dirty="0" smtClean="0"/>
              <a:t>Art 3-non-discrimination -</a:t>
            </a:r>
            <a:r>
              <a:rPr lang="en-US" dirty="0"/>
              <a:t>Discrimination against girls and children born out of wedlock</a:t>
            </a:r>
            <a:endParaRPr lang="en-US" dirty="0" smtClean="0"/>
          </a:p>
          <a:p>
            <a:pPr marL="681228" indent="-571500" algn="just">
              <a:buAutoNum type="romanLcPeriod"/>
            </a:pPr>
            <a:r>
              <a:rPr lang="en-US" dirty="0" smtClean="0"/>
              <a:t>Art 4-Best interest of the child</a:t>
            </a:r>
          </a:p>
          <a:p>
            <a:pPr marL="681228" indent="-571500" algn="just">
              <a:buAutoNum type="romanLcPeriod"/>
            </a:pPr>
            <a:r>
              <a:rPr lang="en-US" dirty="0" smtClean="0"/>
              <a:t>Art 5- survival and development </a:t>
            </a:r>
          </a:p>
          <a:p>
            <a:pPr marL="681228" indent="-571500" algn="just">
              <a:buAutoNum type="romanLcPeriod"/>
            </a:pPr>
            <a:r>
              <a:rPr lang="en-US" dirty="0" smtClean="0"/>
              <a:t>Art 11(6)- Girls who become pregnant in school</a:t>
            </a:r>
          </a:p>
          <a:p>
            <a:pPr marL="681228" indent="-571500" algn="just">
              <a:buAutoNum type="romanLcPeriod"/>
            </a:pPr>
            <a:r>
              <a:rPr lang="en-US" dirty="0" smtClean="0"/>
              <a:t>Art 14-Health and Health Services (the best attainable health services, infant mortality and advantages of breastfeeding)</a:t>
            </a:r>
          </a:p>
          <a:p>
            <a:pPr marL="681228" indent="-571500" algn="just">
              <a:buAutoNum type="romanLcPeriod"/>
            </a:pPr>
            <a:r>
              <a:rPr lang="en-US" dirty="0" smtClean="0"/>
              <a:t>Art 21- Protection from harmful practices-in particular to those affecting the health of the child and child marriage included </a:t>
            </a:r>
          </a:p>
          <a:p>
            <a:pPr marL="681228" indent="-571500" algn="just">
              <a:buAutoNum type="romanLcPeriod"/>
            </a:pPr>
            <a:r>
              <a:rPr lang="en-US" dirty="0" smtClean="0"/>
              <a:t>Art 27- Sexual Exploitation-inducement to sexual activity, child sex work, use of children in pornographic materials </a:t>
            </a:r>
          </a:p>
          <a:p>
            <a:pPr marL="681228" indent="-571500" algn="just">
              <a:buAutoNum type="romanLcPeriod"/>
            </a:pP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African Children’s Charter</a:t>
            </a:r>
          </a:p>
        </p:txBody>
      </p:sp>
    </p:spTree>
    <p:extLst>
      <p:ext uri="{BB962C8B-B14F-4D97-AF65-F5344CB8AC3E}">
        <p14:creationId xmlns:p14="http://schemas.microsoft.com/office/powerpoint/2010/main" val="664216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 algn="just">
              <a:buClr>
                <a:srgbClr val="2DA2BF"/>
              </a:buClr>
              <a:buFont typeface="Wingdings" pitchFamily="2" charset="2"/>
              <a:buChar char="Ø"/>
            </a:pPr>
            <a:r>
              <a:rPr lang="en-US" sz="1900" dirty="0">
                <a:solidFill>
                  <a:prstClr val="black"/>
                </a:solidFill>
              </a:rPr>
              <a:t>Established in 2001 to monitor the implementation of the ACRWC according to article 32.</a:t>
            </a:r>
          </a:p>
          <a:p>
            <a:pPr marL="0" lvl="0" indent="0" algn="just">
              <a:buClr>
                <a:srgbClr val="2DA2BF"/>
              </a:buClr>
              <a:buNone/>
            </a:pPr>
            <a:r>
              <a:rPr lang="en-US" sz="1900" b="1" u="sng" dirty="0" smtClean="0">
                <a:solidFill>
                  <a:prstClr val="black"/>
                </a:solidFill>
              </a:rPr>
              <a:t>Mandate</a:t>
            </a:r>
          </a:p>
          <a:p>
            <a:pPr marL="342900" lvl="0" indent="-342900" algn="just">
              <a:buClr>
                <a:srgbClr val="2DA2BF"/>
              </a:buClr>
              <a:buFont typeface="Wingdings" pitchFamily="2" charset="2"/>
              <a:buChar char="Ø"/>
            </a:pPr>
            <a:r>
              <a:rPr lang="en-US" sz="1900" dirty="0" smtClean="0">
                <a:solidFill>
                  <a:prstClr val="black"/>
                </a:solidFill>
              </a:rPr>
              <a:t>Consideration </a:t>
            </a:r>
            <a:r>
              <a:rPr lang="en-US" sz="1900" dirty="0">
                <a:solidFill>
                  <a:prstClr val="black"/>
                </a:solidFill>
              </a:rPr>
              <a:t>of State Part Reports  </a:t>
            </a:r>
            <a:r>
              <a:rPr lang="en-US" sz="1900" dirty="0" smtClean="0">
                <a:solidFill>
                  <a:prstClr val="black"/>
                </a:solidFill>
              </a:rPr>
              <a:t>and concluding observations </a:t>
            </a:r>
            <a:endParaRPr lang="en-US" sz="1900" dirty="0">
              <a:solidFill>
                <a:prstClr val="black"/>
              </a:solidFill>
            </a:endParaRPr>
          </a:p>
          <a:p>
            <a:pPr marL="457200" lvl="0" indent="-457200" algn="just">
              <a:buClr>
                <a:srgbClr val="2DA2BF"/>
              </a:buClr>
              <a:buFont typeface="Wingdings" pitchFamily="2" charset="2"/>
              <a:buChar char="Ø"/>
            </a:pPr>
            <a:r>
              <a:rPr lang="en-US" sz="1900" dirty="0" smtClean="0">
                <a:solidFill>
                  <a:prstClr val="black"/>
                </a:solidFill>
              </a:rPr>
              <a:t>Complaint </a:t>
            </a:r>
            <a:r>
              <a:rPr lang="en-US" sz="1900" dirty="0">
                <a:solidFill>
                  <a:prstClr val="black"/>
                </a:solidFill>
              </a:rPr>
              <a:t>Mechanisms (Communication) </a:t>
            </a:r>
            <a:endParaRPr lang="en-US" sz="1900" dirty="0" smtClean="0">
              <a:solidFill>
                <a:prstClr val="black"/>
              </a:solidFill>
            </a:endParaRPr>
          </a:p>
          <a:p>
            <a:pPr marL="457200" lvl="0" indent="-457200" algn="just">
              <a:buClr>
                <a:srgbClr val="2DA2BF"/>
              </a:buClr>
              <a:buFont typeface="Wingdings" pitchFamily="2" charset="2"/>
              <a:buChar char="Ø"/>
            </a:pPr>
            <a:r>
              <a:rPr lang="en-US" sz="1900" dirty="0" smtClean="0">
                <a:solidFill>
                  <a:prstClr val="black"/>
                </a:solidFill>
              </a:rPr>
              <a:t>General Comments and other policy documents </a:t>
            </a:r>
          </a:p>
          <a:p>
            <a:pPr marL="457200" lvl="0" indent="-457200" algn="just">
              <a:buClr>
                <a:srgbClr val="2DA2BF"/>
              </a:buClr>
              <a:buFont typeface="Wingdings" pitchFamily="2" charset="2"/>
              <a:buChar char="Ø"/>
            </a:pPr>
            <a:r>
              <a:rPr lang="en-US" sz="1900" dirty="0" smtClean="0">
                <a:solidFill>
                  <a:prstClr val="black"/>
                </a:solidFill>
              </a:rPr>
              <a:t>Investigation Missions</a:t>
            </a:r>
          </a:p>
          <a:p>
            <a:pPr marL="457200" lvl="0" indent="-457200" algn="just">
              <a:buClr>
                <a:srgbClr val="2DA2BF"/>
              </a:buClr>
              <a:buFont typeface="Wingdings" pitchFamily="2" charset="2"/>
              <a:buChar char="Ø"/>
            </a:pPr>
            <a:r>
              <a:rPr lang="en-US" sz="1900" dirty="0" smtClean="0">
                <a:solidFill>
                  <a:prstClr val="black"/>
                </a:solidFill>
              </a:rPr>
              <a:t>Research </a:t>
            </a:r>
            <a:r>
              <a:rPr lang="en-US" sz="1900" dirty="0">
                <a:solidFill>
                  <a:prstClr val="black"/>
                </a:solidFill>
              </a:rPr>
              <a:t>and </a:t>
            </a:r>
            <a:r>
              <a:rPr lang="en-US" sz="1900" dirty="0" smtClean="0">
                <a:solidFill>
                  <a:prstClr val="black"/>
                </a:solidFill>
              </a:rPr>
              <a:t>studies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smtClean="0"/>
              <a:t>ACERWC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04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b="1" dirty="0" smtClean="0"/>
              <a:t>I. Concluding observations- </a:t>
            </a:r>
            <a:r>
              <a:rPr lang="en-US" dirty="0" smtClean="0"/>
              <a:t>37 Concluding observations were sent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b="1" u="sng" dirty="0" smtClean="0"/>
              <a:t>Contents of the Concluding Observations </a:t>
            </a:r>
          </a:p>
          <a:p>
            <a:pPr marL="681228" indent="-571500">
              <a:buFont typeface="+mj-lt"/>
              <a:buAutoNum type="romanLcPeriod"/>
            </a:pPr>
            <a:r>
              <a:rPr lang="en-US" dirty="0" smtClean="0"/>
              <a:t>General </a:t>
            </a:r>
            <a:r>
              <a:rPr lang="en-US" dirty="0"/>
              <a:t>information about the State Party</a:t>
            </a:r>
          </a:p>
          <a:p>
            <a:pPr marL="681228" indent="-571500">
              <a:buFont typeface="+mj-lt"/>
              <a:buAutoNum type="romanLcPeriod"/>
            </a:pPr>
            <a:r>
              <a:rPr lang="en-US" dirty="0"/>
              <a:t>General measures of implementation (art. 1(1))	</a:t>
            </a:r>
          </a:p>
          <a:p>
            <a:pPr marL="681228" indent="-571500">
              <a:buFont typeface="+mj-lt"/>
              <a:buAutoNum type="romanLcPeriod"/>
            </a:pPr>
            <a:r>
              <a:rPr lang="en-US" dirty="0"/>
              <a:t>Definition of a child (art. 2)	</a:t>
            </a:r>
          </a:p>
          <a:p>
            <a:pPr marL="681228" indent="-571500">
              <a:buFont typeface="+mj-lt"/>
              <a:buAutoNum type="romanLcPeriod"/>
            </a:pPr>
            <a:r>
              <a:rPr lang="en-US" b="1" u="sng" dirty="0">
                <a:solidFill>
                  <a:srgbClr val="FF0000"/>
                </a:solidFill>
              </a:rPr>
              <a:t>General principles (arts. 3, 4, 5, and 26)	</a:t>
            </a:r>
          </a:p>
          <a:p>
            <a:pPr marL="681228" indent="-571500">
              <a:buFont typeface="+mj-lt"/>
              <a:buAutoNum type="romanLcPeriod"/>
            </a:pPr>
            <a:r>
              <a:rPr lang="en-US" dirty="0"/>
              <a:t>Civil rights and freedoms (arts. 6-10 and 16)	</a:t>
            </a:r>
          </a:p>
          <a:p>
            <a:pPr marL="681228" indent="-571500">
              <a:buFont typeface="+mj-lt"/>
              <a:buAutoNum type="romanLcPeriod"/>
            </a:pPr>
            <a:r>
              <a:rPr lang="en-US" b="1" u="sng" dirty="0">
                <a:solidFill>
                  <a:srgbClr val="FF0000"/>
                </a:solidFill>
              </a:rPr>
              <a:t>Economic, social and cultural rights (arts. 11-12 and 14)	</a:t>
            </a:r>
          </a:p>
          <a:p>
            <a:pPr marL="681228" indent="-571500">
              <a:buFont typeface="+mj-lt"/>
              <a:buAutoNum type="romanLcPeriod"/>
            </a:pPr>
            <a:r>
              <a:rPr lang="en-US" dirty="0"/>
              <a:t>Family environment and alternative care (arts. 18-20)	</a:t>
            </a:r>
          </a:p>
          <a:p>
            <a:pPr marL="681228" indent="-571500">
              <a:buFont typeface="+mj-lt"/>
              <a:buAutoNum type="romanLcPeriod"/>
            </a:pPr>
            <a:r>
              <a:rPr lang="en-US" b="1" dirty="0">
                <a:solidFill>
                  <a:srgbClr val="FF0000"/>
                </a:solidFill>
              </a:rPr>
              <a:t>Protection of children in most vulnerable situations (arts. 13, 22-23 and 25)	</a:t>
            </a:r>
          </a:p>
          <a:p>
            <a:pPr marL="681228" indent="-571500">
              <a:buFont typeface="+mj-lt"/>
              <a:buAutoNum type="romanLcPeriod"/>
            </a:pPr>
            <a:r>
              <a:rPr lang="en-US" b="1" u="sng" dirty="0">
                <a:solidFill>
                  <a:srgbClr val="FF0000"/>
                </a:solidFill>
              </a:rPr>
              <a:t>Harmful practices (arts. 1(3) and 21)</a:t>
            </a:r>
            <a:r>
              <a:rPr lang="en-US" dirty="0"/>
              <a:t>	</a:t>
            </a:r>
          </a:p>
          <a:p>
            <a:pPr marL="681228" indent="-571500">
              <a:buFont typeface="+mj-lt"/>
              <a:buAutoNum type="romanLcPeriod"/>
            </a:pPr>
            <a:r>
              <a:rPr lang="en-US" dirty="0"/>
              <a:t>Child justice (art. 17)	</a:t>
            </a:r>
          </a:p>
          <a:p>
            <a:pPr marL="681228" indent="-571500">
              <a:buFont typeface="+mj-lt"/>
              <a:buAutoNum type="romanLcPeriod"/>
            </a:pPr>
            <a:r>
              <a:rPr lang="en-US" dirty="0"/>
              <a:t>Responsibilities of the child (art. 31)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work of the ACERWC as it relates to SRHR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786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In most cases as it relates to child marriage and other HTPs, Sexual exploitation, Discrimination of children who become pregnant in schools, general/basic health services</a:t>
            </a:r>
          </a:p>
          <a:p>
            <a:pPr marL="109728" indent="0" algn="just">
              <a:buNone/>
            </a:pPr>
            <a:endParaRPr lang="en-US" dirty="0" smtClean="0"/>
          </a:p>
          <a:p>
            <a:pPr algn="just"/>
            <a:r>
              <a:rPr lang="en-US" b="1" u="sng" dirty="0" smtClean="0"/>
              <a:t>Malawi/Eritrea/Gabon/Algeria/Liberia/Lesotho/SA- Direct reference </a:t>
            </a:r>
            <a:r>
              <a:rPr lang="en-US" dirty="0" smtClean="0"/>
              <a:t>-Undertake </a:t>
            </a:r>
            <a:r>
              <a:rPr lang="en-US" dirty="0"/>
              <a:t>age appropriate comprehensive </a:t>
            </a:r>
            <a:r>
              <a:rPr lang="en-US" dirty="0" smtClean="0"/>
              <a:t>and participatory sexual </a:t>
            </a:r>
            <a:r>
              <a:rPr lang="en-US" dirty="0"/>
              <a:t>and reproductive health education and services to adolescents to </a:t>
            </a:r>
            <a:r>
              <a:rPr lang="en-US" dirty="0" smtClean="0"/>
              <a:t>prevent </a:t>
            </a:r>
            <a:r>
              <a:rPr lang="en-US" dirty="0"/>
              <a:t>early pregnancy and sexually transmitted </a:t>
            </a:r>
            <a:r>
              <a:rPr lang="en-US" dirty="0" smtClean="0"/>
              <a:t>diseases/  in school and family planning facilities/ to reach out children </a:t>
            </a:r>
            <a:r>
              <a:rPr lang="en-US" dirty="0"/>
              <a:t>who drop-out of school, living in the streets, in refugee camps, and who are in other hazardous </a:t>
            </a:r>
            <a:r>
              <a:rPr lang="en-US" dirty="0" smtClean="0"/>
              <a:t>conditions, migrant and </a:t>
            </a:r>
            <a:r>
              <a:rPr lang="en-US" dirty="0" err="1" smtClean="0"/>
              <a:t>unacmponied</a:t>
            </a:r>
            <a:r>
              <a:rPr lang="en-US" dirty="0" smtClean="0"/>
              <a:t> children.</a:t>
            </a:r>
            <a:endParaRPr lang="en-US" dirty="0"/>
          </a:p>
          <a:p>
            <a:pPr algn="just"/>
            <a:endParaRPr lang="en-US" dirty="0" smtClean="0"/>
          </a:p>
          <a:p>
            <a:pPr lvl="0" algn="just"/>
            <a:endParaRPr lang="en-US" dirty="0"/>
          </a:p>
          <a:p>
            <a:pPr algn="just"/>
            <a:endParaRPr lang="en-US" b="1" u="sng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work of the ACERWC as it relates to SRHR</a:t>
            </a:r>
          </a:p>
        </p:txBody>
      </p:sp>
    </p:spTree>
    <p:extLst>
      <p:ext uri="{BB962C8B-B14F-4D97-AF65-F5344CB8AC3E}">
        <p14:creationId xmlns:p14="http://schemas.microsoft.com/office/powerpoint/2010/main" val="2716112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marL="109728" indent="0" algn="just">
              <a:buNone/>
            </a:pPr>
            <a:r>
              <a:rPr lang="en-US" dirty="0" smtClean="0"/>
              <a:t>II. Communications- 10 in general- </a:t>
            </a:r>
            <a:r>
              <a:rPr lang="en-US" i="1" dirty="0" smtClean="0"/>
              <a:t>IHRDA (on behalf of TFA) V Cameroon-</a:t>
            </a:r>
            <a:r>
              <a:rPr lang="en-US" dirty="0" smtClean="0"/>
              <a:t> where the Committee relates gender based violence and discrimination.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work of the ACERWC as it relates to SRHR</a:t>
            </a:r>
          </a:p>
        </p:txBody>
      </p:sp>
    </p:spTree>
    <p:extLst>
      <p:ext uri="{BB962C8B-B14F-4D97-AF65-F5344CB8AC3E}">
        <p14:creationId xmlns:p14="http://schemas.microsoft.com/office/powerpoint/2010/main" val="1269585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buNone/>
            </a:pPr>
            <a:r>
              <a:rPr lang="en-US" b="1" dirty="0" smtClean="0"/>
              <a:t>III. General Comments-Joint general comment on ending child marriage </a:t>
            </a:r>
            <a:endParaRPr lang="en-US" dirty="0"/>
          </a:p>
          <a:p>
            <a:pPr algn="just"/>
            <a:r>
              <a:rPr lang="en-US" dirty="0" smtClean="0"/>
              <a:t>Age </a:t>
            </a:r>
            <a:r>
              <a:rPr lang="en-US" dirty="0"/>
              <a:t>appropriate information about sex, sexuality, sexual and reproductive health </a:t>
            </a:r>
            <a:r>
              <a:rPr lang="en-US" dirty="0" smtClean="0"/>
              <a:t>rights- as part of </a:t>
            </a:r>
            <a:r>
              <a:rPr lang="en-US" b="1" dirty="0" smtClean="0"/>
              <a:t>the </a:t>
            </a:r>
            <a:r>
              <a:rPr lang="en-US" b="1" dirty="0"/>
              <a:t>formal school curriculum</a:t>
            </a:r>
            <a:r>
              <a:rPr lang="en-US" dirty="0"/>
              <a:t> and should also be disseminated widely among the general public, including in non school settings and in media which reaches rural and remote settings. </a:t>
            </a:r>
            <a:endParaRPr lang="en-US" dirty="0" smtClean="0"/>
          </a:p>
          <a:p>
            <a:pPr algn="just"/>
            <a:r>
              <a:rPr lang="en-US" b="1" dirty="0" smtClean="0"/>
              <a:t>Contents of the information/education-consent </a:t>
            </a:r>
            <a:r>
              <a:rPr lang="en-US" dirty="0"/>
              <a:t>to sex, as distinct from consent to marriage, and information about gender, sexuality and social norms and stereotypes that perpetuate gender inequality and its </a:t>
            </a:r>
            <a:r>
              <a:rPr lang="en-US" dirty="0" smtClean="0"/>
              <a:t>manifestations.</a:t>
            </a:r>
          </a:p>
          <a:p>
            <a:pPr algn="just"/>
            <a:r>
              <a:rPr lang="en-US" b="1" dirty="0" smtClean="0"/>
              <a:t>No third </a:t>
            </a:r>
            <a:r>
              <a:rPr lang="en-US" b="1" dirty="0"/>
              <a:t>party </a:t>
            </a:r>
            <a:r>
              <a:rPr lang="en-US" b="1" dirty="0" smtClean="0"/>
              <a:t>permission is required </a:t>
            </a:r>
            <a:r>
              <a:rPr lang="en-US" b="1" dirty="0"/>
              <a:t>for </a:t>
            </a:r>
            <a:r>
              <a:rPr lang="en-US" b="1" dirty="0" smtClean="0"/>
              <a:t>accessing SRHR </a:t>
            </a:r>
            <a:r>
              <a:rPr lang="en-US" dirty="0" smtClean="0"/>
              <a:t>services- free </a:t>
            </a:r>
            <a:r>
              <a:rPr lang="en-US" dirty="0"/>
              <a:t>of coercion, discrimination and violence. </a:t>
            </a:r>
            <a:endParaRPr lang="en-US" dirty="0" smtClean="0"/>
          </a:p>
          <a:p>
            <a:pPr algn="just"/>
            <a:r>
              <a:rPr lang="en-US" b="1" dirty="0" smtClean="0"/>
              <a:t>Free contraception</a:t>
            </a:r>
          </a:p>
          <a:p>
            <a:pPr algn="just"/>
            <a:r>
              <a:rPr lang="en-US" b="1" dirty="0" smtClean="0"/>
              <a:t>Authorizing </a:t>
            </a:r>
            <a:r>
              <a:rPr lang="en-US" b="1" dirty="0"/>
              <a:t>medical abortion</a:t>
            </a:r>
            <a:r>
              <a:rPr lang="en-US" dirty="0"/>
              <a:t> in cases of sexual assault, rape, incest and where the continued pregnancy endangers the mental and physical health of the mother or the life of the mother. 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work of the ACERWC as it relates to SRHR</a:t>
            </a:r>
          </a:p>
        </p:txBody>
      </p:sp>
    </p:spTree>
    <p:extLst>
      <p:ext uri="{BB962C8B-B14F-4D97-AF65-F5344CB8AC3E}">
        <p14:creationId xmlns:p14="http://schemas.microsoft.com/office/powerpoint/2010/main" val="3265723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b="1" u="sng" dirty="0" smtClean="0"/>
              <a:t>IV. Letters of Urgent Appeal- </a:t>
            </a:r>
            <a:r>
              <a:rPr lang="en-US" dirty="0" smtClean="0"/>
              <a:t>Tanzania (jointly with the ACHPR) and Sudan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work of the ACERWC as it relates to SRHR</a:t>
            </a:r>
          </a:p>
        </p:txBody>
      </p:sp>
    </p:spTree>
    <p:extLst>
      <p:ext uri="{BB962C8B-B14F-4D97-AF65-F5344CB8AC3E}">
        <p14:creationId xmlns:p14="http://schemas.microsoft.com/office/powerpoint/2010/main" val="32466711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6226</TotalTime>
  <Words>805</Words>
  <Application>Microsoft Office PowerPoint</Application>
  <PresentationFormat>On-screen Show (4:3)</PresentationFormat>
  <Paragraphs>84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The ACERWC and SRHR</vt:lpstr>
      <vt:lpstr>The African Children’s Charter</vt:lpstr>
      <vt:lpstr>The African Children’s Charter</vt:lpstr>
      <vt:lpstr>The ACERWC</vt:lpstr>
      <vt:lpstr>The work of the ACERWC as it relates to SRHR</vt:lpstr>
      <vt:lpstr>The work of the ACERWC as it relates to SRHR</vt:lpstr>
      <vt:lpstr>The work of the ACERWC as it relates to SRHR</vt:lpstr>
      <vt:lpstr>The work of the ACERWC as it relates to SRHR</vt:lpstr>
      <vt:lpstr>The work of the ACERWC as it relates to SRHR</vt:lpstr>
      <vt:lpstr>The work of the ACERWC as it relates to SRHR</vt:lpstr>
      <vt:lpstr>SOS possible areas of engagement with the ACERWC on SRHR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ayalewgetachew</dc:creator>
  <cp:lastModifiedBy>Windows User</cp:lastModifiedBy>
  <cp:revision>94</cp:revision>
  <dcterms:created xsi:type="dcterms:W3CDTF">2014-10-21T13:22:08Z</dcterms:created>
  <dcterms:modified xsi:type="dcterms:W3CDTF">2018-06-29T07:32:27Z</dcterms:modified>
</cp:coreProperties>
</file>