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80" r:id="rId3"/>
    <p:sldId id="381" r:id="rId4"/>
    <p:sldId id="382" r:id="rId5"/>
    <p:sldId id="383" r:id="rId6"/>
    <p:sldId id="384" r:id="rId7"/>
    <p:sldId id="385" r:id="rId8"/>
    <p:sldId id="391" r:id="rId9"/>
    <p:sldId id="389" r:id="rId10"/>
    <p:sldId id="387" r:id="rId11"/>
    <p:sldId id="3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319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6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4885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911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422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701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4313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5160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96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561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2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DB251-50AF-4CD9-822B-E7C346D4AE52}" type="datetimeFigureOut">
              <a:rPr lang="en-ZA" smtClean="0"/>
              <a:t>2016/05/31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1CC2-336A-492C-9829-CFC6DC27A7B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28236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Autofit/>
          </a:bodyPr>
          <a:lstStyle/>
          <a:p>
            <a:r>
              <a:rPr lang="en-ZA" sz="3600" dirty="0" smtClean="0"/>
              <a:t>Spatial Planning and Land Use Management Act</a:t>
            </a:r>
            <a:br>
              <a:rPr lang="en-ZA" sz="3600" dirty="0" smtClean="0"/>
            </a:br>
            <a:r>
              <a:rPr lang="en-ZA" sz="3600" dirty="0" smtClean="0"/>
              <a:t/>
            </a:r>
            <a:br>
              <a:rPr lang="en-ZA" sz="3600" dirty="0" smtClean="0"/>
            </a:br>
            <a:r>
              <a:rPr lang="en-ZA" sz="2800" dirty="0" smtClean="0"/>
              <a:t>What SPLUMA expects of the three spheres of government</a:t>
            </a:r>
            <a:r>
              <a:rPr lang="en-ZA" sz="3200" dirty="0" smtClean="0"/>
              <a:t/>
            </a:r>
            <a:br>
              <a:rPr lang="en-ZA" sz="3200" dirty="0" smtClean="0"/>
            </a:br>
            <a:endParaRPr lang="en-Z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ZA" dirty="0" err="1" smtClean="0">
                <a:solidFill>
                  <a:schemeClr val="bg1"/>
                </a:solidFill>
              </a:rPr>
              <a:t>Jaap</a:t>
            </a:r>
            <a:r>
              <a:rPr lang="en-ZA" dirty="0" smtClean="0">
                <a:solidFill>
                  <a:schemeClr val="bg1"/>
                </a:solidFill>
              </a:rPr>
              <a:t> de </a:t>
            </a:r>
            <a:r>
              <a:rPr lang="en-ZA" dirty="0" err="1" smtClean="0">
                <a:solidFill>
                  <a:schemeClr val="bg1"/>
                </a:solidFill>
              </a:rPr>
              <a:t>Visser</a:t>
            </a:r>
            <a:endParaRPr lang="en-ZA" dirty="0" smtClean="0">
              <a:solidFill>
                <a:schemeClr val="bg1"/>
              </a:solidFill>
            </a:endParaRPr>
          </a:p>
          <a:p>
            <a:r>
              <a:rPr lang="en-ZA" dirty="0" smtClean="0">
                <a:solidFill>
                  <a:schemeClr val="bg1"/>
                </a:solidFill>
              </a:rPr>
              <a:t>31 May 2016</a:t>
            </a: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Going forward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ZA" dirty="0" smtClean="0"/>
              <a:t>legal / institutional regime still </a:t>
            </a:r>
            <a:r>
              <a:rPr lang="en-ZA" dirty="0" smtClean="0">
                <a:solidFill>
                  <a:srgbClr val="FFFF00"/>
                </a:solidFill>
              </a:rPr>
              <a:t>incomplete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crucial:</a:t>
            </a:r>
            <a:endParaRPr lang="en-ZA" dirty="0"/>
          </a:p>
          <a:p>
            <a:pPr lvl="1"/>
            <a:r>
              <a:rPr lang="en-ZA" dirty="0" smtClean="0"/>
              <a:t>next generation </a:t>
            </a:r>
            <a:r>
              <a:rPr lang="en-ZA" dirty="0" smtClean="0">
                <a:solidFill>
                  <a:srgbClr val="FFFF00"/>
                </a:solidFill>
              </a:rPr>
              <a:t>MSDFs  </a:t>
            </a:r>
            <a:r>
              <a:rPr lang="en-ZA" dirty="0" smtClean="0"/>
              <a:t>- 2016-2021 IDPs</a:t>
            </a:r>
          </a:p>
          <a:p>
            <a:pPr lvl="1"/>
            <a:r>
              <a:rPr lang="en-ZA" dirty="0" smtClean="0"/>
              <a:t>roll-out of </a:t>
            </a:r>
            <a:r>
              <a:rPr lang="en-ZA" dirty="0" smtClean="0">
                <a:solidFill>
                  <a:srgbClr val="FFFF00"/>
                </a:solidFill>
              </a:rPr>
              <a:t>land use schemes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>
                <a:solidFill>
                  <a:srgbClr val="FFFF00"/>
                </a:solidFill>
              </a:rPr>
              <a:t>depoliticise </a:t>
            </a:r>
            <a:r>
              <a:rPr lang="en-ZA" dirty="0" smtClean="0"/>
              <a:t>municipal </a:t>
            </a:r>
            <a:r>
              <a:rPr lang="en-ZA" dirty="0"/>
              <a:t>decision </a:t>
            </a:r>
            <a:r>
              <a:rPr lang="en-ZA" dirty="0" smtClean="0"/>
              <a:t>making</a:t>
            </a:r>
            <a:endParaRPr lang="en-ZA" dirty="0"/>
          </a:p>
          <a:p>
            <a:pPr marL="514350" indent="-514350">
              <a:buFont typeface="+mj-lt"/>
              <a:buAutoNum type="arabicPeriod"/>
            </a:pPr>
            <a:r>
              <a:rPr lang="en-ZA" smtClean="0"/>
              <a:t>role </a:t>
            </a:r>
            <a:r>
              <a:rPr lang="en-ZA" dirty="0" smtClean="0"/>
              <a:t>of </a:t>
            </a:r>
            <a:r>
              <a:rPr lang="en-ZA" dirty="0" smtClean="0">
                <a:solidFill>
                  <a:srgbClr val="FFFF00"/>
                </a:solidFill>
              </a:rPr>
              <a:t>traditional leaders?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uneven LG </a:t>
            </a:r>
            <a:r>
              <a:rPr lang="en-ZA" dirty="0" smtClean="0">
                <a:solidFill>
                  <a:srgbClr val="FFFF00"/>
                </a:solidFill>
              </a:rPr>
              <a:t>capability</a:t>
            </a:r>
            <a:r>
              <a:rPr lang="en-ZA" dirty="0" smtClean="0"/>
              <a:t> to implement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new orientation for provinces</a:t>
            </a:r>
          </a:p>
          <a:p>
            <a:pPr lvl="1"/>
            <a:r>
              <a:rPr lang="en-ZA" dirty="0" smtClean="0"/>
              <a:t>take decisions </a:t>
            </a:r>
            <a:r>
              <a:rPr lang="en-ZA" dirty="0" smtClean="0">
                <a:sym typeface="Wingdings" pitchFamily="2" charset="2"/>
              </a:rPr>
              <a:t> </a:t>
            </a:r>
            <a:r>
              <a:rPr lang="en-ZA" dirty="0" smtClean="0">
                <a:solidFill>
                  <a:srgbClr val="FFFF00"/>
                </a:solidFill>
                <a:sym typeface="Wingdings" pitchFamily="2" charset="2"/>
              </a:rPr>
              <a:t>monitor/support</a:t>
            </a:r>
            <a:r>
              <a:rPr lang="en-ZA" dirty="0" smtClean="0">
                <a:sym typeface="Wingdings" pitchFamily="2" charset="2"/>
              </a:rPr>
              <a:t> (+ plan provincially)</a:t>
            </a: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16972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ZA" dirty="0"/>
              <a:t/>
            </a:r>
            <a:br>
              <a:rPr lang="en-ZA" dirty="0"/>
            </a:br>
            <a:r>
              <a:rPr lang="en-ZA" dirty="0" smtClean="0"/>
              <a:t>Thank you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sz="3600" dirty="0" smtClean="0"/>
              <a:t>jdevisser@uwc.ac.za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84376"/>
            <a:ext cx="9144000" cy="3501008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en-ZA" dirty="0" smtClean="0">
              <a:solidFill>
                <a:schemeClr val="bg1"/>
              </a:solidFill>
            </a:endParaRPr>
          </a:p>
          <a:p>
            <a:endParaRPr lang="en-ZA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0" y="5085184"/>
            <a:ext cx="4059324" cy="1443085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076" y="5013176"/>
            <a:ext cx="138034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8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Spatial Planning and Land Use Management Act (SPLUMA)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en-ZA" dirty="0" smtClean="0"/>
              <a:t>What does it do?</a:t>
            </a:r>
          </a:p>
          <a:p>
            <a:r>
              <a:rPr lang="en-ZA" dirty="0" smtClean="0"/>
              <a:t>What does it </a:t>
            </a:r>
            <a:r>
              <a:rPr lang="en-ZA" dirty="0" smtClean="0">
                <a:solidFill>
                  <a:srgbClr val="FFFF00"/>
                </a:solidFill>
              </a:rPr>
              <a:t>not</a:t>
            </a:r>
            <a:r>
              <a:rPr lang="en-ZA" dirty="0" smtClean="0"/>
              <a:t> do?</a:t>
            </a:r>
          </a:p>
          <a:p>
            <a:endParaRPr lang="en-ZA" dirty="0"/>
          </a:p>
          <a:p>
            <a:r>
              <a:rPr lang="en-ZA" dirty="0" smtClean="0">
                <a:solidFill>
                  <a:srgbClr val="FFFF00"/>
                </a:solidFill>
              </a:rPr>
              <a:t>Money and people</a:t>
            </a:r>
            <a:r>
              <a:rPr lang="en-ZA" dirty="0" smtClean="0"/>
              <a:t> make things happen (plans usually don’t)</a:t>
            </a:r>
          </a:p>
        </p:txBody>
      </p:sp>
    </p:spTree>
    <p:extLst>
      <p:ext uri="{BB962C8B-B14F-4D97-AF65-F5344CB8AC3E}">
        <p14:creationId xmlns:p14="http://schemas.microsoft.com/office/powerpoint/2010/main" val="40352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History of SPLUMA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ZA" dirty="0" smtClean="0"/>
          </a:p>
          <a:p>
            <a:endParaRPr lang="en-ZA" dirty="0"/>
          </a:p>
          <a:p>
            <a:endParaRPr lang="en-ZA" dirty="0" smtClean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r>
              <a:rPr lang="en-ZA" sz="4400" dirty="0" smtClean="0"/>
              <a:t>Who does what?</a:t>
            </a:r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/>
          </a:p>
          <a:p>
            <a:pPr marL="0" indent="0" algn="ctr">
              <a:buNone/>
            </a:pPr>
            <a:endParaRPr lang="en-ZA" sz="4400" dirty="0" smtClean="0"/>
          </a:p>
          <a:p>
            <a:pPr marL="0" indent="0" algn="ctr">
              <a:buNone/>
            </a:pPr>
            <a:endParaRPr lang="en-ZA" sz="4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57005"/>
              </p:ext>
            </p:extLst>
          </p:nvPr>
        </p:nvGraphicFramePr>
        <p:xfrm>
          <a:off x="10864" y="1319272"/>
          <a:ext cx="9133137" cy="177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415"/>
                <a:gridCol w="1474697"/>
                <a:gridCol w="525895"/>
                <a:gridCol w="1652662"/>
                <a:gridCol w="782840"/>
                <a:gridCol w="855027"/>
                <a:gridCol w="971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1994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1995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2010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658768">
                <a:tc>
                  <a:txBody>
                    <a:bodyPr/>
                    <a:lstStyle/>
                    <a:p>
                      <a:pPr algn="r"/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…apartheid planning laws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</a:p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(tribunals)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Systems</a:t>
                      </a:r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 Act</a:t>
                      </a:r>
                    </a:p>
                    <a:p>
                      <a:r>
                        <a:rPr lang="en-ZA" baseline="0" dirty="0" smtClean="0">
                          <a:solidFill>
                            <a:schemeClr val="tx1"/>
                          </a:solidFill>
                        </a:rPr>
                        <a:t>(IDP)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….4 provincial ordinances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ZA" dirty="0" smtClean="0">
                          <a:solidFill>
                            <a:schemeClr val="tx1"/>
                          </a:solidFill>
                        </a:rPr>
                        <a:t>CC strikes DFA down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18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348375"/>
              </p:ext>
            </p:extLst>
          </p:nvPr>
        </p:nvGraphicFramePr>
        <p:xfrm>
          <a:off x="0" y="980648"/>
          <a:ext cx="914400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404665">
                <a:tc>
                  <a:txBody>
                    <a:bodyPr/>
                    <a:lstStyle/>
                    <a:p>
                      <a:r>
                        <a:rPr lang="en-ZA" sz="2000" b="1" i="1" dirty="0" smtClean="0">
                          <a:solidFill>
                            <a:schemeClr val="tx1"/>
                          </a:solidFill>
                        </a:rPr>
                        <a:t>DFA</a:t>
                      </a:r>
                      <a:r>
                        <a:rPr lang="en-ZA" sz="2000" b="1" i="1" baseline="0" dirty="0" smtClean="0">
                          <a:solidFill>
                            <a:schemeClr val="tx1"/>
                          </a:solidFill>
                        </a:rPr>
                        <a:t> (2010)</a:t>
                      </a:r>
                      <a:endParaRPr lang="en-ZA" sz="200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Maccsands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(2012)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Lagoon Bay (2013)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Habitat (2014)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i="1" dirty="0" err="1" smtClean="0">
                          <a:solidFill>
                            <a:schemeClr val="tx1"/>
                          </a:solidFill>
                        </a:rPr>
                        <a:t>Tronop</a:t>
                      </a:r>
                      <a:r>
                        <a:rPr lang="en-ZA" sz="2000" i="1" dirty="0" smtClean="0">
                          <a:solidFill>
                            <a:schemeClr val="tx1"/>
                          </a:solidFill>
                        </a:rPr>
                        <a:t> (2015)</a:t>
                      </a:r>
                      <a:endParaRPr lang="en-ZA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65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 take ‘town planning’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decisions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Does a national approval make municipal approval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unnecessary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overrule municipality when development is ‘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bigger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than the municipality’?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Can province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en-ZA" sz="2000" baseline="0" dirty="0" smtClean="0">
                          <a:solidFill>
                            <a:srgbClr val="FFFF00"/>
                          </a:solidFill>
                        </a:rPr>
                        <a:t>appeal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When provincial appeal is </a:t>
                      </a: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independent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 expert body?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8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takes town planning decisions (rezoning &amp; township development)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must still take decision</a:t>
                      </a:r>
                      <a:endParaRPr lang="en-ZA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 municipality must still take decision</a:t>
                      </a:r>
                      <a:endParaRPr lang="en-ZA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from municipal to province is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r>
                        <a:rPr lang="en-ZA" sz="20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ZA" sz="2000" baseline="0" dirty="0" smtClean="0">
                          <a:solidFill>
                            <a:schemeClr val="tx1"/>
                          </a:solidFill>
                        </a:rPr>
                        <a:t> appeal to province is still </a:t>
                      </a:r>
                      <a:r>
                        <a:rPr lang="en-ZA" sz="1900" baseline="0" dirty="0" smtClean="0">
                          <a:solidFill>
                            <a:schemeClr val="tx1"/>
                          </a:solidFill>
                        </a:rPr>
                        <a:t>unconstitutional</a:t>
                      </a:r>
                      <a:endParaRPr lang="en-ZA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78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Architecture of Laws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At least </a:t>
            </a:r>
            <a:r>
              <a:rPr lang="en-ZA" dirty="0" smtClean="0">
                <a:solidFill>
                  <a:srgbClr val="FFFF00"/>
                </a:solidFill>
              </a:rPr>
              <a:t>two, possibly three</a:t>
            </a:r>
            <a:r>
              <a:rPr lang="en-ZA" dirty="0" smtClean="0"/>
              <a:t> layers of law</a:t>
            </a:r>
          </a:p>
          <a:p>
            <a:pPr marL="0" indent="0">
              <a:buNone/>
            </a:pPr>
            <a:endParaRPr lang="en-ZA" dirty="0" smtClean="0"/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SPLUMA (+ regulations)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(some) provincial planning laws</a:t>
            </a:r>
          </a:p>
          <a:p>
            <a:pPr lvl="1"/>
            <a:r>
              <a:rPr lang="en-ZA" dirty="0" smtClean="0"/>
              <a:t>E.g. KZN, </a:t>
            </a:r>
            <a:r>
              <a:rPr lang="en-ZA" dirty="0" err="1" smtClean="0"/>
              <a:t>WCape</a:t>
            </a:r>
            <a:r>
              <a:rPr lang="en-ZA" dirty="0" smtClean="0"/>
              <a:t>, </a:t>
            </a:r>
            <a:r>
              <a:rPr lang="en-ZA" dirty="0" err="1" smtClean="0"/>
              <a:t>NCape</a:t>
            </a:r>
            <a:r>
              <a:rPr lang="en-Z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ZA" dirty="0" smtClean="0"/>
              <a:t>municipal by-laws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060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Development Principles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justice</a:t>
            </a:r>
          </a:p>
          <a:p>
            <a:pPr lvl="1"/>
            <a:r>
              <a:rPr lang="en-ZA" dirty="0" smtClean="0"/>
              <a:t>e.g. impact on land </a:t>
            </a:r>
            <a:r>
              <a:rPr lang="en-ZA" dirty="0" smtClean="0">
                <a:solidFill>
                  <a:srgbClr val="FFFF00"/>
                </a:solidFill>
              </a:rPr>
              <a:t>value</a:t>
            </a:r>
            <a:r>
              <a:rPr lang="en-ZA" dirty="0" smtClean="0"/>
              <a:t> can’t stop a decision</a:t>
            </a:r>
          </a:p>
          <a:p>
            <a:pPr lvl="1"/>
            <a:r>
              <a:rPr lang="en-ZA" dirty="0" smtClean="0"/>
              <a:t>expand planning system, </a:t>
            </a:r>
            <a:r>
              <a:rPr lang="en-ZA" dirty="0" smtClean="0">
                <a:solidFill>
                  <a:srgbClr val="FFFF00"/>
                </a:solidFill>
              </a:rPr>
              <a:t>include</a:t>
            </a:r>
            <a:r>
              <a:rPr lang="en-ZA" dirty="0" smtClean="0"/>
              <a:t> informal settlements, former homeland areas etc.</a:t>
            </a:r>
          </a:p>
          <a:p>
            <a:r>
              <a:rPr lang="en-ZA" dirty="0" smtClean="0"/>
              <a:t>spatial </a:t>
            </a:r>
            <a:r>
              <a:rPr lang="en-ZA" dirty="0" smtClean="0">
                <a:solidFill>
                  <a:srgbClr val="FFFF00"/>
                </a:solidFill>
              </a:rPr>
              <a:t>sustainability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rotect agricultural land</a:t>
            </a:r>
          </a:p>
          <a:p>
            <a:r>
              <a:rPr lang="en-ZA" dirty="0" smtClean="0"/>
              <a:t>efficiency</a:t>
            </a:r>
          </a:p>
          <a:p>
            <a:r>
              <a:rPr lang="en-ZA" dirty="0" smtClean="0"/>
              <a:t>spatial resilience</a:t>
            </a:r>
          </a:p>
          <a:p>
            <a:r>
              <a:rPr lang="en-ZA" dirty="0" smtClean="0"/>
              <a:t>good administration</a:t>
            </a:r>
          </a:p>
          <a:p>
            <a:pPr marL="0" indent="0">
              <a:buNone/>
            </a:pPr>
            <a:r>
              <a:rPr lang="en-ZA" dirty="0" smtClean="0"/>
              <a:t>Q: what </a:t>
            </a:r>
            <a:r>
              <a:rPr lang="en-ZA" dirty="0" smtClean="0">
                <a:solidFill>
                  <a:srgbClr val="FFFF00"/>
                </a:solidFill>
              </a:rPr>
              <a:t>role</a:t>
            </a:r>
            <a:r>
              <a:rPr lang="en-ZA" dirty="0" smtClean="0"/>
              <a:t> will they play in decision making?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06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SPLUMA’s SDFs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SPLUMA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ZA" dirty="0" smtClean="0"/>
              <a:t>NSDF</a:t>
            </a:r>
          </a:p>
          <a:p>
            <a:r>
              <a:rPr lang="en-ZA" dirty="0" smtClean="0"/>
              <a:t>PSDF</a:t>
            </a:r>
          </a:p>
          <a:p>
            <a:r>
              <a:rPr lang="en-ZA" dirty="0" smtClean="0"/>
              <a:t>MSDF</a:t>
            </a:r>
          </a:p>
          <a:p>
            <a:r>
              <a:rPr lang="en-ZA" dirty="0" smtClean="0"/>
              <a:t>RSDF (optional)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ZA" dirty="0" smtClean="0"/>
              <a:t>Municipal Systems Act</a:t>
            </a:r>
            <a:endParaRPr lang="en-Z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smtClean="0"/>
              <a:t>SDF  (part of IDP)</a:t>
            </a:r>
            <a:endParaRPr lang="en-ZA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9804" y="4221088"/>
            <a:ext cx="8684196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SDFs </a:t>
            </a:r>
            <a:r>
              <a:rPr lang="en-ZA" dirty="0" smtClean="0">
                <a:solidFill>
                  <a:srgbClr val="FFFF00"/>
                </a:solidFill>
              </a:rPr>
              <a:t>don’t give rights</a:t>
            </a:r>
            <a:r>
              <a:rPr lang="en-ZA" dirty="0" smtClean="0"/>
              <a:t>, schemes do</a:t>
            </a:r>
          </a:p>
          <a:p>
            <a:r>
              <a:rPr lang="en-ZA" dirty="0" smtClean="0"/>
              <a:t>however, SPLUMA elevates MSDFs:</a:t>
            </a:r>
          </a:p>
          <a:p>
            <a:pPr lvl="1"/>
            <a:r>
              <a:rPr lang="en-ZA" dirty="0"/>
              <a:t>a</a:t>
            </a:r>
            <a:r>
              <a:rPr lang="en-ZA" dirty="0" smtClean="0"/>
              <a:t>nyone taking land use decisions </a:t>
            </a:r>
            <a:r>
              <a:rPr lang="en-ZA" dirty="0" smtClean="0">
                <a:solidFill>
                  <a:srgbClr val="FFFF00"/>
                </a:solidFill>
              </a:rPr>
              <a:t>must follow MSDF, unless</a:t>
            </a:r>
            <a:r>
              <a:rPr lang="en-ZA" dirty="0" smtClean="0"/>
              <a:t>… ‘site specific circumstances…’</a:t>
            </a:r>
          </a:p>
          <a:p>
            <a:pPr lvl="1"/>
            <a:r>
              <a:rPr lang="en-ZA" dirty="0" smtClean="0"/>
              <a:t>schemes </a:t>
            </a:r>
            <a:r>
              <a:rPr lang="en-ZA" dirty="0" smtClean="0">
                <a:solidFill>
                  <a:srgbClr val="FFFF00"/>
                </a:solidFill>
              </a:rPr>
              <a:t>must be consistent</a:t>
            </a:r>
            <a:r>
              <a:rPr lang="en-ZA" dirty="0" smtClean="0"/>
              <a:t> with MSDF</a:t>
            </a:r>
          </a:p>
        </p:txBody>
      </p:sp>
      <p:sp>
        <p:nvSpPr>
          <p:cNvPr id="9" name="Rectangle 8"/>
          <p:cNvSpPr/>
          <p:nvPr/>
        </p:nvSpPr>
        <p:spPr>
          <a:xfrm>
            <a:off x="531812" y="3068960"/>
            <a:ext cx="6920508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386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Why MSDF are important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dirty="0" smtClean="0"/>
              <a:t>MSDF must, for example:</a:t>
            </a:r>
          </a:p>
          <a:p>
            <a:r>
              <a:rPr lang="en-ZA" dirty="0" smtClean="0"/>
              <a:t>estimate housing </a:t>
            </a:r>
            <a:r>
              <a:rPr lang="en-ZA" dirty="0" smtClean="0">
                <a:solidFill>
                  <a:srgbClr val="FFFF00"/>
                </a:solidFill>
              </a:rPr>
              <a:t>demand</a:t>
            </a:r>
          </a:p>
          <a:p>
            <a:r>
              <a:rPr lang="en-ZA" dirty="0" smtClean="0"/>
              <a:t>identify location &amp; density of </a:t>
            </a:r>
            <a:r>
              <a:rPr lang="en-ZA" dirty="0" smtClean="0">
                <a:solidFill>
                  <a:srgbClr val="FFFF00"/>
                </a:solidFill>
              </a:rPr>
              <a:t>future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inclusionary</a:t>
            </a:r>
            <a:r>
              <a:rPr lang="en-ZA" dirty="0" smtClean="0"/>
              <a:t> housing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incremental upgrading</a:t>
            </a:r>
          </a:p>
          <a:p>
            <a:r>
              <a:rPr lang="en-ZA" dirty="0" smtClean="0"/>
              <a:t>identify areas for </a:t>
            </a:r>
            <a:r>
              <a:rPr lang="en-ZA" dirty="0" smtClean="0">
                <a:solidFill>
                  <a:srgbClr val="FFFF00"/>
                </a:solidFill>
              </a:rPr>
              <a:t>shortened</a:t>
            </a:r>
            <a:r>
              <a:rPr lang="en-ZA" dirty="0" smtClean="0"/>
              <a:t> land use development procedures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4674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86471"/>
              </p:ext>
            </p:extLst>
          </p:nvPr>
        </p:nvGraphicFramePr>
        <p:xfrm>
          <a:off x="0" y="-57548"/>
          <a:ext cx="9144000" cy="691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72"/>
                <a:gridCol w="2880320"/>
                <a:gridCol w="2843808"/>
              </a:tblGrid>
              <a:tr h="477422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Municipality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Province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8421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Council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by-law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adopt </a:t>
                      </a:r>
                      <a:r>
                        <a:rPr lang="en-ZA" sz="2100" baseline="0" dirty="0" smtClean="0">
                          <a:solidFill>
                            <a:srgbClr val="FFFF00"/>
                          </a:solidFill>
                        </a:rPr>
                        <a:t>scheme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NB!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&gt; 5 </a:t>
                      </a:r>
                      <a:r>
                        <a:rPr lang="en-ZA" sz="2100" dirty="0" err="1" smtClean="0">
                          <a:solidFill>
                            <a:srgbClr val="FFFF00"/>
                          </a:solidFill>
                        </a:rPr>
                        <a:t>yrs</a:t>
                      </a:r>
                      <a:endParaRPr lang="en-ZA" sz="2100" dirty="0" smtClean="0">
                        <a:solidFill>
                          <a:srgbClr val="FFFF00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appoint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Municipal Planning Tribunal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NB! no </a:t>
                      </a:r>
                      <a:r>
                        <a:rPr lang="en-ZA" sz="2100" dirty="0" err="1" smtClean="0">
                          <a:solidFill>
                            <a:schemeClr val="tx1"/>
                          </a:solidFill>
                        </a:rPr>
                        <a:t>cllrs</a:t>
                      </a: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Legislature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may (but does not have to) adopt provincial planning law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regulations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/ guidelines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58078"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MPT or ‘designated official’ 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takes decision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Provincial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Executive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(if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provincial law says so:)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 additional decision if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provincial interest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affected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Minister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takes additional decision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/ joins application </a:t>
                      </a: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if national interest affected</a:t>
                      </a:r>
                      <a:endParaRPr lang="en-ZA" sz="21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40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Executive Mayor / Committee</a:t>
                      </a:r>
                    </a:p>
                    <a:p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decides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appeals</a:t>
                      </a:r>
                      <a:endParaRPr lang="en-ZA" sz="2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municipalities 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2100" dirty="0" smtClean="0">
                          <a:solidFill>
                            <a:srgbClr val="FFFF00"/>
                          </a:solidFill>
                        </a:rPr>
                        <a:t>monitor / support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 municipalities</a:t>
                      </a:r>
                      <a:r>
                        <a:rPr lang="en-ZA" sz="2100" baseline="0" dirty="0" smtClean="0">
                          <a:solidFill>
                            <a:schemeClr val="tx1"/>
                          </a:solidFill>
                        </a:rPr>
                        <a:t> with </a:t>
                      </a:r>
                      <a:r>
                        <a:rPr lang="en-ZA" sz="2100" dirty="0" smtClean="0">
                          <a:solidFill>
                            <a:schemeClr val="tx1"/>
                          </a:solidFill>
                        </a:rPr>
                        <a:t>SPLUMA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ZA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47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7631</TotalTime>
  <Words>500</Words>
  <Application>Microsoft Office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Spatial Planning and Land Use Management Act  What SPLUMA expects of the three spheres of government </vt:lpstr>
      <vt:lpstr>Spatial Planning and Land Use Management Act (SPLUMA)</vt:lpstr>
      <vt:lpstr>History of SPLUMA</vt:lpstr>
      <vt:lpstr>PowerPoint Presentation</vt:lpstr>
      <vt:lpstr>SPLUMA’s Architecture of Laws</vt:lpstr>
      <vt:lpstr>SPLUMA’s Development Principles</vt:lpstr>
      <vt:lpstr>SPLUMA’s SDFs</vt:lpstr>
      <vt:lpstr>Why MSDF are important</vt:lpstr>
      <vt:lpstr>PowerPoint Presentation</vt:lpstr>
      <vt:lpstr>Going forward</vt:lpstr>
      <vt:lpstr> Thank you  jdevisser@uwc.ac.za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708</cp:revision>
  <dcterms:created xsi:type="dcterms:W3CDTF">2012-05-11T08:36:08Z</dcterms:created>
  <dcterms:modified xsi:type="dcterms:W3CDTF">2016-05-31T12:22:59Z</dcterms:modified>
</cp:coreProperties>
</file>